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1pPr>
    <a:lvl2pPr marL="0" marR="0" indent="3429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2pPr>
    <a:lvl3pPr marL="0" marR="0" indent="6858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3pPr>
    <a:lvl4pPr marL="0" marR="0" indent="10287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4pPr>
    <a:lvl5pPr marL="0" marR="0" indent="13716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5pPr>
    <a:lvl6pPr marL="0" marR="0" indent="17145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6pPr>
    <a:lvl7pPr marL="0" marR="0" indent="20574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7pPr>
    <a:lvl8pPr marL="0" marR="0" indent="24003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8pPr>
    <a:lvl9pPr marL="0" marR="0" indent="27432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Abstract background with layers of red and white rectangles"/>
          <p:cNvSpPr/>
          <p:nvPr>
            <p:ph type="pic" idx="21"/>
          </p:nvPr>
        </p:nvSpPr>
        <p:spPr>
          <a:xfrm>
            <a:off x="1016000" y="-1333500"/>
            <a:ext cx="13970000" cy="15177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Abstract background with overlapping green and yellow shapes"/>
          <p:cNvSpPr/>
          <p:nvPr>
            <p:ph type="pic" sz="half" idx="22"/>
          </p:nvPr>
        </p:nvSpPr>
        <p:spPr>
          <a:xfrm>
            <a:off x="15240000" y="-1130300"/>
            <a:ext cx="9296400" cy="80348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Abstract background with overlapping blue, green and white circles of different sizes"/>
          <p:cNvSpPr/>
          <p:nvPr>
            <p:ph type="pic" sz="half" idx="23"/>
          </p:nvPr>
        </p:nvSpPr>
        <p:spPr>
          <a:xfrm>
            <a:off x="15240000" y="5778500"/>
            <a:ext cx="8382000" cy="838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Body Level One…"/>
          <p:cNvSpPr txBox="1"/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i="1" spc="39" sz="4000"/>
            </a:lvl1pPr>
            <a:lvl2pPr marL="0" indent="0">
              <a:spcBef>
                <a:spcPts val="2000"/>
              </a:spcBef>
              <a:buSzTx/>
              <a:buFontTx/>
              <a:buNone/>
              <a:defRPr i="1" spc="39" sz="4000"/>
            </a:lvl2pPr>
            <a:lvl3pPr marL="0" indent="0">
              <a:spcBef>
                <a:spcPts val="2000"/>
              </a:spcBef>
              <a:buSzTx/>
              <a:buFontTx/>
              <a:buNone/>
              <a:defRPr i="1" spc="39" sz="4000"/>
            </a:lvl3pPr>
            <a:lvl4pPr marL="0" indent="0">
              <a:spcBef>
                <a:spcPts val="2000"/>
              </a:spcBef>
              <a:buSzTx/>
              <a:buFontTx/>
              <a:buNone/>
              <a:defRPr i="1" spc="39" sz="4000"/>
            </a:lvl4pPr>
            <a:lvl5pPr marL="0" indent="0">
              <a:spcBef>
                <a:spcPts val="2000"/>
              </a:spcBef>
              <a:buSzTx/>
              <a:buFontTx/>
              <a:buNone/>
              <a:defRPr i="1" spc="39"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“"/>
          <p:cNvSpPr txBox="1"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40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2" name="Type a quote here."/>
          <p:cNvSpPr txBox="1"/>
          <p:nvPr>
            <p:ph type="body" sz="quarter" idx="21"/>
          </p:nvPr>
        </p:nvSpPr>
        <p:spPr>
          <a:xfrm>
            <a:off x="3632200" y="5442942"/>
            <a:ext cx="19735800" cy="1320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-Johnny Appleseed"/>
          <p:cNvSpPr txBox="1"/>
          <p:nvPr>
            <p:ph type="body" sz="quarter" idx="22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i="1" sz="70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bstract background with layers of red and white rectangles"/>
          <p:cNvSpPr/>
          <p:nvPr>
            <p:ph type="pic" idx="21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bstract background with layers of red and white rectangles"/>
          <p:cNvSpPr/>
          <p:nvPr>
            <p:ph type="pic" idx="21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22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23" name="Line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22948900" y="12922250"/>
            <a:ext cx="419088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Abstract background with overlapping blue, green and white circles of different sizes"/>
          <p:cNvSpPr/>
          <p:nvPr>
            <p:ph type="pic" idx="21"/>
          </p:nvPr>
        </p:nvSpPr>
        <p:spPr>
          <a:xfrm>
            <a:off x="12306300" y="-114300"/>
            <a:ext cx="13931900" cy="1393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Abstract background with layers of red and white rectangles"/>
          <p:cNvSpPr/>
          <p:nvPr>
            <p:ph type="pic" idx="21"/>
          </p:nvPr>
        </p:nvSpPr>
        <p:spPr>
          <a:xfrm>
            <a:off x="-381000" y="-114300"/>
            <a:ext cx="13931900" cy="151364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3" name="Title Text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4" name="Body Level One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948900" y="12928600"/>
            <a:ext cx="41908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25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3429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0287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17145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057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24003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2743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ine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9" name="Manual Operation…"/>
          <p:cNvSpPr txBox="1"/>
          <p:nvPr>
            <p:ph type="ctrTitle"/>
          </p:nvPr>
        </p:nvSpPr>
        <p:spPr>
          <a:prstGeom prst="rect">
            <a:avLst/>
          </a:prstGeom>
          <a:solidFill>
            <a:schemeClr val="accent1">
              <a:hueOff val="152550"/>
              <a:satOff val="2063"/>
              <a:lumOff val="-11849"/>
            </a:schemeClr>
          </a:solidFill>
        </p:spPr>
        <p:txBody>
          <a:bodyPr/>
          <a:lstStyle/>
          <a:p>
            <a:pPr/>
            <a:r>
              <a:t>Manual Operation</a:t>
            </a:r>
          </a:p>
          <a:p>
            <a:pPr/>
            <a:r>
              <a:t>TO</a:t>
            </a:r>
          </a:p>
          <a:p>
            <a:pPr/>
            <a:r>
              <a:t>Ansible Automation</a:t>
            </a:r>
          </a:p>
        </p:txBody>
      </p:sp>
      <p:sp>
        <p:nvSpPr>
          <p:cNvPr id="150" name="Automation of Nokia &amp; Cisco PCF nodes for OS health checks and Manage Element (ME) containerized application health and status monitoring."/>
          <p:cNvSpPr txBox="1"/>
          <p:nvPr>
            <p:ph type="subTitle" sz="half" idx="1"/>
          </p:nvPr>
        </p:nvSpPr>
        <p:spPr>
          <a:prstGeom prst="rect">
            <a:avLst/>
          </a:prstGeom>
          <a:solidFill>
            <a:srgbClr val="CBCBCB"/>
          </a:solidFill>
          <a:ln w="101600" cap="rnd"/>
        </p:spPr>
        <p:txBody>
          <a:bodyPr/>
          <a:lstStyle/>
          <a:p>
            <a:pPr/>
            <a:r>
              <a:t>Automation of Nokia &amp; Cisco PCF nodes for OS health checks and Manage Element (ME) containerized application health and status monitoring.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ine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3" name="Abstract background with overlapping blue, green and white circles of different sizes" descr="Abstract background with overlapping blue, green and white circles of different siz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3035" t="820" r="13309" b="729"/>
          <a:stretch>
            <a:fillRect/>
          </a:stretch>
        </p:blipFill>
        <p:spPr>
          <a:xfrm>
            <a:off x="14122400" y="0"/>
            <a:ext cx="10261600" cy="13716000"/>
          </a:xfrm>
          <a:prstGeom prst="rect">
            <a:avLst/>
          </a:prstGeom>
        </p:spPr>
      </p:pic>
      <p:sp>
        <p:nvSpPr>
          <p:cNvPr id="154" name="Ansible Playbooks Name:…"/>
          <p:cNvSpPr txBox="1"/>
          <p:nvPr>
            <p:ph type="body" idx="1"/>
          </p:nvPr>
        </p:nvSpPr>
        <p:spPr>
          <a:xfrm>
            <a:off x="1016000" y="764114"/>
            <a:ext cx="12090401" cy="12187772"/>
          </a:xfrm>
          <a:prstGeom prst="rect">
            <a:avLst/>
          </a:prstGeom>
        </p:spPr>
        <p:txBody>
          <a:bodyPr/>
          <a:lstStyle/>
          <a:p>
            <a:pPr algn="l">
              <a:defRPr sz="6500"/>
            </a:pPr>
            <a:r>
              <a:t>Ansible Playbooks Name:</a:t>
            </a:r>
          </a:p>
          <a:p>
            <a:pPr algn="l">
              <a:defRPr sz="6500"/>
            </a:pPr>
          </a:p>
          <a:p>
            <a:pPr marL="968022" indent="-968022" algn="l">
              <a:buSzPct val="45000"/>
              <a:buBlip>
                <a:blip r:embed="rId3"/>
              </a:buBlip>
              <a:defRPr sz="6500"/>
            </a:pPr>
            <a:r>
              <a:t>OS Health-Check playbook.</a:t>
            </a:r>
          </a:p>
          <a:p>
            <a:pPr marL="968022" indent="-968022" algn="l">
              <a:buSzPct val="45000"/>
              <a:buBlip>
                <a:blip r:embed="rId3"/>
              </a:buBlip>
              <a:defRPr sz="6500"/>
            </a:pPr>
            <a:r>
              <a:t>Manage-Element(ME) playbook.</a:t>
            </a:r>
          </a:p>
          <a:p>
            <a:pPr marL="968022" indent="-968022" algn="l">
              <a:buSzPct val="45000"/>
              <a:buBlip>
                <a:blip r:embed="rId3"/>
              </a:buBlip>
              <a:defRPr sz="6500"/>
            </a:pPr>
            <a:r>
              <a:t>Service-Manage(SM) playbook.</a:t>
            </a:r>
          </a:p>
          <a:p>
            <a:pPr marL="968022" indent="-968022" algn="l">
              <a:buSzPct val="45000"/>
              <a:buBlip>
                <a:blip r:embed="rId3"/>
              </a:buBlip>
              <a:defRPr sz="6500"/>
            </a:pPr>
            <a:r>
              <a:t>Health+ME (Merged one) Playbook.</a:t>
            </a:r>
          </a:p>
          <a:p>
            <a:pPr marL="968022" indent="-968022" algn="l">
              <a:buSzPct val="45000"/>
              <a:buBlip>
                <a:blip r:embed="rId3"/>
              </a:buBlip>
              <a:defRPr sz="6500"/>
            </a:pPr>
            <a:r>
              <a:t>GUI-Portal(CGI)</a:t>
            </a:r>
          </a:p>
          <a:p>
            <a:pPr marL="968022" indent="-968022" algn="l">
              <a:buSzPct val="45000"/>
              <a:buBlip>
                <a:blip r:embed="rId3"/>
              </a:buBlip>
              <a:defRPr sz="6500"/>
            </a:pPr>
            <a:r>
              <a:t>OS-Patching Playbook.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"/>
          <p:cNvSpPr/>
          <p:nvPr/>
        </p:nvSpPr>
        <p:spPr>
          <a:xfrm>
            <a:off x="183614" y="1292186"/>
            <a:ext cx="10160001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7" name="Os Health-checks PB:"/>
          <p:cNvSpPr txBox="1"/>
          <p:nvPr>
            <p:ph type="title"/>
          </p:nvPr>
        </p:nvSpPr>
        <p:spPr>
          <a:xfrm>
            <a:off x="183614" y="183614"/>
            <a:ext cx="10160001" cy="1016001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Os Health-checks PB:</a:t>
            </a:r>
          </a:p>
        </p:txBody>
      </p:sp>
      <p:pic>
        <p:nvPicPr>
          <p:cNvPr id="15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942" y="1616468"/>
            <a:ext cx="3124643" cy="2891555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Arrow 10"/>
          <p:cNvSpPr/>
          <p:nvPr/>
        </p:nvSpPr>
        <p:spPr>
          <a:xfrm>
            <a:off x="4570551" y="2242839"/>
            <a:ext cx="2015261" cy="1638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160" name="1. Problem We Were Facing…"/>
          <p:cNvSpPr txBox="1"/>
          <p:nvPr/>
        </p:nvSpPr>
        <p:spPr>
          <a:xfrm>
            <a:off x="7328767" y="1959064"/>
            <a:ext cx="16534866" cy="21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330200">
              <a:lnSpc>
                <a:spcPct val="70000"/>
              </a:lnSpc>
              <a:spcBef>
                <a:spcPts val="300"/>
              </a:spcBef>
              <a:defRPr i="1" sz="2800">
                <a:solidFill>
                  <a:srgbClr val="747676"/>
                </a:solidFill>
              </a:defRPr>
            </a:pPr>
            <a:r>
              <a:t>1. Problem We Were Facing</a:t>
            </a:r>
          </a:p>
          <a:p>
            <a:pPr defTabSz="330200">
              <a:lnSpc>
                <a:spcPct val="70000"/>
              </a:lnSpc>
              <a:spcBef>
                <a:spcPts val="300"/>
              </a:spcBef>
              <a:defRPr i="1" sz="2800">
                <a:solidFill>
                  <a:srgbClr val="747676"/>
                </a:solidFill>
              </a:defRPr>
            </a:pPr>
            <a:r>
              <a:t>	•	Manual OS health and resource utilization checks were time-consuming and error-prone</a:t>
            </a:r>
          </a:p>
          <a:p>
            <a:pPr defTabSz="330200">
              <a:lnSpc>
                <a:spcPct val="70000"/>
              </a:lnSpc>
              <a:spcBef>
                <a:spcPts val="300"/>
              </a:spcBef>
              <a:defRPr i="1" sz="2800">
                <a:solidFill>
                  <a:srgbClr val="747676"/>
                </a:solidFill>
              </a:defRPr>
            </a:pPr>
            <a:r>
              <a:t>	•	NTP sync validation required manual intervention, risking time drift issues</a:t>
            </a:r>
          </a:p>
          <a:p>
            <a:pPr defTabSz="330200">
              <a:lnSpc>
                <a:spcPct val="70000"/>
              </a:lnSpc>
              <a:spcBef>
                <a:spcPts val="300"/>
              </a:spcBef>
              <a:defRPr i="1" sz="2800">
                <a:solidFill>
                  <a:srgbClr val="747676"/>
                </a:solidFill>
              </a:defRPr>
            </a:pPr>
            <a:r>
              <a:t>	•	Detecting failed services was inconsistent without automation</a:t>
            </a:r>
          </a:p>
          <a:p>
            <a:pPr defTabSz="330200">
              <a:lnSpc>
                <a:spcPct val="70000"/>
              </a:lnSpc>
              <a:spcBef>
                <a:spcPts val="300"/>
              </a:spcBef>
              <a:defRPr i="1" sz="2800">
                <a:solidFill>
                  <a:srgbClr val="747676"/>
                </a:solidFill>
              </a:defRPr>
            </a:pPr>
            <a:r>
              <a:t>	•	Running checks across multiple servers led to inconsistent results and operational delays</a:t>
            </a:r>
          </a:p>
        </p:txBody>
      </p:sp>
      <p:pic>
        <p:nvPicPr>
          <p:cNvPr id="16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105" y="4924876"/>
            <a:ext cx="3148317" cy="334053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Arrow 10"/>
          <p:cNvSpPr/>
          <p:nvPr/>
        </p:nvSpPr>
        <p:spPr>
          <a:xfrm>
            <a:off x="4570551" y="5536168"/>
            <a:ext cx="2015261" cy="1638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163" name="2. Purpose of This Playbook…"/>
          <p:cNvSpPr txBox="1"/>
          <p:nvPr/>
        </p:nvSpPr>
        <p:spPr>
          <a:xfrm>
            <a:off x="7488409" y="5299122"/>
            <a:ext cx="16534867" cy="21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330200">
              <a:lnSpc>
                <a:spcPct val="70000"/>
              </a:lnSpc>
              <a:spcBef>
                <a:spcPts val="0"/>
              </a:spcBef>
              <a:defRPr i="1" sz="2800">
                <a:solidFill>
                  <a:srgbClr val="747676"/>
                </a:solidFill>
              </a:defRPr>
            </a:pPr>
            <a:r>
              <a:t>2. Purpose of This Playbook</a:t>
            </a:r>
            <a:endParaRPr sz="560"/>
          </a:p>
          <a:p>
            <a:pPr defTabSz="330200">
              <a:lnSpc>
                <a:spcPct val="70000"/>
              </a:lnSpc>
              <a:spcBef>
                <a:spcPts val="0"/>
              </a:spcBef>
              <a:defRPr i="1" sz="2800">
                <a:solidFill>
                  <a:srgbClr val="747676"/>
                </a:solidFill>
              </a:defRPr>
            </a:pPr>
            <a:r>
              <a:t>	•	Automate </a:t>
            </a:r>
            <a:r>
              <a:rPr b="1"/>
              <a:t>OS health checks</a:t>
            </a:r>
            <a:r>
              <a:t> and ensure system stability</a:t>
            </a:r>
          </a:p>
          <a:p>
            <a:pPr defTabSz="330200">
              <a:lnSpc>
                <a:spcPct val="70000"/>
              </a:lnSpc>
              <a:spcBef>
                <a:spcPts val="0"/>
              </a:spcBef>
              <a:defRPr i="1" sz="2800">
                <a:solidFill>
                  <a:srgbClr val="747676"/>
                </a:solidFill>
              </a:defRPr>
            </a:pPr>
            <a:r>
              <a:t>	•	Continuously monitor </a:t>
            </a:r>
            <a:r>
              <a:t>CPU, memory, and disk utilization</a:t>
            </a:r>
          </a:p>
          <a:p>
            <a:pPr defTabSz="330200">
              <a:lnSpc>
                <a:spcPct val="70000"/>
              </a:lnSpc>
              <a:spcBef>
                <a:spcPts val="0"/>
              </a:spcBef>
              <a:defRPr i="1" sz="2800">
                <a:solidFill>
                  <a:srgbClr val="747676"/>
                </a:solidFill>
              </a:defRPr>
            </a:pPr>
            <a:r>
              <a:t>	•	Validate </a:t>
            </a:r>
            <a:r>
              <a:rPr b="1"/>
              <a:t>NTP synchronization</a:t>
            </a:r>
            <a:r>
              <a:t> to maintain accurate timekeeping</a:t>
            </a:r>
          </a:p>
          <a:p>
            <a:pPr defTabSz="330200">
              <a:lnSpc>
                <a:spcPct val="70000"/>
              </a:lnSpc>
              <a:spcBef>
                <a:spcPts val="0"/>
              </a:spcBef>
              <a:defRPr i="1" sz="2800">
                <a:solidFill>
                  <a:srgbClr val="747676"/>
                </a:solidFill>
              </a:defRPr>
            </a:pPr>
            <a:r>
              <a:t>	•	Detect and report </a:t>
            </a:r>
            <a:r>
              <a:rPr b="1"/>
              <a:t>failed services</a:t>
            </a:r>
            <a:r>
              <a:t> proactively</a:t>
            </a:r>
          </a:p>
          <a:p>
            <a:pPr defTabSz="330200">
              <a:lnSpc>
                <a:spcPct val="70000"/>
              </a:lnSpc>
              <a:spcBef>
                <a:spcPts val="0"/>
              </a:spcBef>
              <a:defRPr i="1" sz="2800">
                <a:solidFill>
                  <a:srgbClr val="747676"/>
                </a:solidFill>
              </a:defRPr>
            </a:pPr>
            <a:r>
              <a:t>	•	Provide </a:t>
            </a:r>
            <a:r>
              <a:rPr b="1"/>
              <a:t>automated HTML reports</a:t>
            </a:r>
            <a:r>
              <a:t> with email notifications</a:t>
            </a:r>
          </a:p>
        </p:txBody>
      </p:sp>
      <p:pic>
        <p:nvPicPr>
          <p:cNvPr id="16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888" y="9070827"/>
            <a:ext cx="3294751" cy="325073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Arrow 10"/>
          <p:cNvSpPr/>
          <p:nvPr/>
        </p:nvSpPr>
        <p:spPr>
          <a:xfrm>
            <a:off x="4570551" y="9759811"/>
            <a:ext cx="2015261" cy="1638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166" name="3. Benefits of This Playbook…"/>
          <p:cNvSpPr txBox="1"/>
          <p:nvPr/>
        </p:nvSpPr>
        <p:spPr>
          <a:xfrm>
            <a:off x="7655725" y="9343230"/>
            <a:ext cx="16534866" cy="21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330200">
              <a:lnSpc>
                <a:spcPct val="70000"/>
              </a:lnSpc>
              <a:spcBef>
                <a:spcPts val="0"/>
              </a:spcBef>
              <a:defRPr i="1" sz="2800">
                <a:solidFill>
                  <a:srgbClr val="747676"/>
                </a:solidFill>
              </a:defRPr>
            </a:pPr>
            <a:r>
              <a:t>3. Benefits of This Playbook</a:t>
            </a:r>
            <a:endParaRPr sz="560"/>
          </a:p>
          <a:p>
            <a:pPr defTabSz="330200">
              <a:lnSpc>
                <a:spcPct val="70000"/>
              </a:lnSpc>
              <a:spcBef>
                <a:spcPts val="0"/>
              </a:spcBef>
              <a:defRPr i="1" sz="2800">
                <a:solidFill>
                  <a:srgbClr val="747676"/>
                </a:solidFill>
              </a:defRPr>
            </a:pPr>
            <a:r>
              <a:t>	•	Saves time by reducing manual checks from hours to minutes</a:t>
            </a:r>
          </a:p>
          <a:p>
            <a:pPr defTabSz="330200">
              <a:lnSpc>
                <a:spcPct val="70000"/>
              </a:lnSpc>
              <a:spcBef>
                <a:spcPts val="0"/>
              </a:spcBef>
              <a:defRPr i="1" sz="2800">
                <a:solidFill>
                  <a:srgbClr val="747676"/>
                </a:solidFill>
              </a:defRPr>
            </a:pPr>
            <a:r>
              <a:t>	•	Ensures consistent and accurate results across all servers</a:t>
            </a:r>
          </a:p>
          <a:p>
            <a:pPr defTabSz="330200">
              <a:lnSpc>
                <a:spcPct val="70000"/>
              </a:lnSpc>
              <a:spcBef>
                <a:spcPts val="0"/>
              </a:spcBef>
              <a:defRPr i="1" sz="2800">
                <a:solidFill>
                  <a:srgbClr val="747676"/>
                </a:solidFill>
              </a:defRPr>
            </a:pPr>
            <a:r>
              <a:t>	•	Improves system reliability with proactive monitoring</a:t>
            </a:r>
          </a:p>
          <a:p>
            <a:pPr defTabSz="330200">
              <a:lnSpc>
                <a:spcPct val="70000"/>
              </a:lnSpc>
              <a:spcBef>
                <a:spcPts val="0"/>
              </a:spcBef>
              <a:defRPr i="1" sz="2800">
                <a:solidFill>
                  <a:srgbClr val="747676"/>
                </a:solidFill>
              </a:defRPr>
            </a:pPr>
            <a:r>
              <a:t>	•	Reduces human error and operational effort</a:t>
            </a:r>
          </a:p>
          <a:p>
            <a:pPr defTabSz="330200">
              <a:lnSpc>
                <a:spcPct val="70000"/>
              </a:lnSpc>
              <a:spcBef>
                <a:spcPts val="0"/>
              </a:spcBef>
              <a:defRPr i="1" sz="2800">
                <a:solidFill>
                  <a:srgbClr val="747676"/>
                </a:solidFill>
              </a:defRPr>
            </a:pPr>
            <a:r>
              <a:t>	•	Provides centralized, automated reporting for quick decision-making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69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170" name="Os Health-checks PB result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Os Health-checks PB result:</a:t>
            </a:r>
          </a:p>
        </p:txBody>
      </p:sp>
      <p:sp>
        <p:nvSpPr>
          <p:cNvPr id="171" name="• Snapshot of the per-server HTML health report. Reports are auto-emailed after each run—open the email to view full detail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 defTabSz="561340">
              <a:lnSpc>
                <a:spcPct val="70000"/>
              </a:lnSpc>
              <a:spcBef>
                <a:spcPts val="500"/>
              </a:spcBef>
              <a:buSzTx/>
              <a:buFontTx/>
              <a:buNone/>
              <a:defRPr i="1" sz="4352">
                <a:solidFill>
                  <a:srgbClr val="747676"/>
                </a:solidFill>
              </a:defRPr>
            </a:pPr>
            <a:r>
              <a:t>	• Snapshot of the per-server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HTML health report</a:t>
            </a:r>
            <a:r>
              <a:t>. Reports are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auto-emailed after each run</a:t>
            </a:r>
            <a:r>
              <a:t>—open the email to view full details.</a:t>
            </a:r>
          </a:p>
          <a:p>
            <a:pPr marL="0" indent="0" algn="ctr" defTabSz="561340">
              <a:lnSpc>
                <a:spcPct val="70000"/>
              </a:lnSpc>
              <a:spcBef>
                <a:spcPts val="500"/>
              </a:spcBef>
              <a:buSzTx/>
              <a:buFontTx/>
              <a:buNone/>
              <a:defRPr i="1" sz="4352">
                <a:solidFill>
                  <a:srgbClr val="747676"/>
                </a:solidFill>
              </a:defRPr>
            </a:pPr>
          </a:p>
          <a:p>
            <a:pPr marL="0" indent="0" algn="ctr" defTabSz="561340">
              <a:lnSpc>
                <a:spcPct val="70000"/>
              </a:lnSpc>
              <a:spcBef>
                <a:spcPts val="500"/>
              </a:spcBef>
              <a:buSzTx/>
              <a:buFontTx/>
              <a:buNone/>
              <a:defRPr i="1" sz="4352">
                <a:solidFill>
                  <a:srgbClr val="747676"/>
                </a:solidFill>
              </a:defRPr>
            </a:pPr>
            <a:r>
              <a:t>	•	View a live snapshot of a server’s current health, including CPU, memory, and disk usage.</a:t>
            </a:r>
          </a:p>
          <a:p>
            <a:pPr marL="0" indent="0" algn="ctr" defTabSz="561340">
              <a:lnSpc>
                <a:spcPct val="70000"/>
              </a:lnSpc>
              <a:spcBef>
                <a:spcPts val="500"/>
              </a:spcBef>
              <a:buSzTx/>
              <a:buFontTx/>
              <a:buNone/>
              <a:defRPr i="1" sz="4352">
                <a:solidFill>
                  <a:srgbClr val="747676"/>
                </a:solidFill>
              </a:defRPr>
            </a:pPr>
          </a:p>
          <a:p>
            <a:pPr marL="0" indent="0" algn="ctr" defTabSz="561340">
              <a:lnSpc>
                <a:spcPct val="70000"/>
              </a:lnSpc>
              <a:spcBef>
                <a:spcPts val="500"/>
              </a:spcBef>
              <a:buSzTx/>
              <a:buFontTx/>
              <a:buNone/>
              <a:defRPr i="1" sz="4352">
                <a:solidFill>
                  <a:srgbClr val="747676"/>
                </a:solidFill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	•	</a:t>
            </a:r>
            <a:r>
              <a:t>Visual report showing which services are active or failing across monitored servers.</a:t>
            </a:r>
          </a:p>
          <a:p>
            <a:pPr marL="0" indent="0" algn="ctr" defTabSz="561340">
              <a:lnSpc>
                <a:spcPct val="70000"/>
              </a:lnSpc>
              <a:spcBef>
                <a:spcPts val="500"/>
              </a:spcBef>
              <a:buSzTx/>
              <a:buFontTx/>
              <a:buNone/>
              <a:defRPr i="1" sz="4352">
                <a:solidFill>
                  <a:srgbClr val="747676"/>
                </a:solidFill>
              </a:defRPr>
            </a:pP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0" indent="0" algn="ctr" defTabSz="561340">
              <a:lnSpc>
                <a:spcPct val="70000"/>
              </a:lnSpc>
              <a:spcBef>
                <a:spcPts val="500"/>
              </a:spcBef>
              <a:buSzTx/>
              <a:buFontTx/>
              <a:buNone/>
              <a:defRPr i="1" sz="4352">
                <a:solidFill>
                  <a:srgbClr val="747676"/>
                </a:solidFill>
              </a:defRPr>
            </a:pPr>
            <a:r>
              <a:t>	•	Auto-generated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HTML report</a:t>
            </a:r>
            <a:r>
              <a:t>. Check your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email</a:t>
            </a:r>
            <a:r>
              <a:t> for the full, per-server breakdown.</a:t>
            </a:r>
          </a:p>
          <a:p>
            <a:pPr marL="0" indent="0" algn="ctr" defTabSz="561340">
              <a:lnSpc>
                <a:spcPct val="70000"/>
              </a:lnSpc>
              <a:spcBef>
                <a:spcPts val="500"/>
              </a:spcBef>
              <a:buSzTx/>
              <a:buFontTx/>
              <a:buNone/>
              <a:defRPr i="1" sz="4760">
                <a:solidFill>
                  <a:srgbClr val="747676"/>
                </a:solidFill>
              </a:defRPr>
            </a:pPr>
            <a:r>
              <a:t>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e"/>
          <p:cNvSpPr/>
          <p:nvPr/>
        </p:nvSpPr>
        <p:spPr>
          <a:xfrm flipV="1">
            <a:off x="492484" y="2222499"/>
            <a:ext cx="22875516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4" name="Results:…"/>
          <p:cNvSpPr txBox="1"/>
          <p:nvPr>
            <p:ph type="body" sz="half" idx="1"/>
          </p:nvPr>
        </p:nvSpPr>
        <p:spPr>
          <a:xfrm>
            <a:off x="16701775" y="2540000"/>
            <a:ext cx="6666226" cy="10825157"/>
          </a:xfrm>
          <a:prstGeom prst="rect">
            <a:avLst/>
          </a:prstGeom>
        </p:spPr>
        <p:txBody>
          <a:bodyPr/>
          <a:lstStyle/>
          <a:p>
            <a:pPr marL="0" indent="0" defTabSz="495300">
              <a:spcBef>
                <a:spcPts val="1500"/>
              </a:spcBef>
              <a:buSzTx/>
              <a:buFontTx/>
              <a:buNone/>
              <a:defRPr sz="2400"/>
            </a:pPr>
            <a:r>
              <a:t>Results:</a:t>
            </a:r>
          </a:p>
          <a:p>
            <a:pPr marL="0" indent="0" algn="r" defTabSz="495300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200">
                <a:solidFill>
                  <a:srgbClr val="747676"/>
                </a:solidFill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• </a:t>
            </a:r>
            <a:r>
              <a:rPr i="0" sz="3000">
                <a:latin typeface="Graphik Light"/>
                <a:ea typeface="Graphik Light"/>
                <a:cs typeface="Graphik Light"/>
                <a:sym typeface="Graphik Light"/>
              </a:rPr>
              <a:t>Reduced manual effort significantly: from 20+ manual commands per server → single automated playbook.</a:t>
            </a:r>
            <a:endParaRPr i="0" sz="3000">
              <a:latin typeface="Graphik Light"/>
              <a:ea typeface="Graphik Light"/>
              <a:cs typeface="Graphik Light"/>
              <a:sym typeface="Graphik Light"/>
            </a:endParaRPr>
          </a:p>
          <a:p>
            <a:pPr marL="0" indent="0" algn="r" defTabSz="495300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200">
                <a:solidFill>
                  <a:srgbClr val="747676"/>
                </a:solidFill>
              </a:defRPr>
            </a:pPr>
            <a:endParaRPr i="0" sz="3000">
              <a:latin typeface="Graphik Light"/>
              <a:ea typeface="Graphik Light"/>
              <a:cs typeface="Graphik Light"/>
              <a:sym typeface="Graphik Light"/>
            </a:endParaRPr>
          </a:p>
          <a:p>
            <a:pPr marL="0" indent="0" algn="r" defTabSz="495300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3000">
                <a:solidFill>
                  <a:srgbClr val="747676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	• Delivered faster insights with full automation across multiple servers.</a:t>
            </a:r>
          </a:p>
          <a:p>
            <a:pPr marL="0" indent="0" algn="r" defTabSz="495300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3000">
                <a:solidFill>
                  <a:srgbClr val="747676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  <a:p>
            <a:pPr marL="0" indent="0" algn="r" defTabSz="495300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3000">
                <a:solidFill>
                  <a:srgbClr val="747676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	• Enhanced operational reliability with automated monitoring of pods, databases, alarms, and Helm charts.</a:t>
            </a:r>
          </a:p>
          <a:p>
            <a:pPr marL="0" indent="0" algn="r" defTabSz="495300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3000">
                <a:solidFill>
                  <a:srgbClr val="747676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	• Saved engineer-hours and improved system health visibility.</a:t>
            </a:r>
          </a:p>
          <a:p>
            <a:pPr marL="0" indent="0" algn="r" defTabSz="495300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3000">
                <a:solidFill>
                  <a:srgbClr val="747676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  <a:p>
            <a:pPr marL="0" indent="0" algn="r" defTabSz="495300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3000">
                <a:solidFill>
                  <a:srgbClr val="747676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	• Efficiency → Full check runs in just minutes (vs. 1 hour manually).</a:t>
            </a:r>
          </a:p>
          <a:p>
            <a:pPr marL="0" indent="0" algn="r" defTabSz="495300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3000">
                <a:solidFill>
                  <a:srgbClr val="747676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  <a:p>
            <a:pPr marL="0" indent="0" algn="r" defTabSz="495300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3000">
                <a:solidFill>
                  <a:srgbClr val="747676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	• Consistency → Standardized execution, eliminates human error.</a:t>
            </a:r>
          </a:p>
          <a:p>
            <a:pPr marL="0" indent="0" algn="r" defTabSz="495300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3000">
                <a:solidFill>
                  <a:srgbClr val="747676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  <a:p>
            <a:pPr marL="0" indent="0" algn="r" defTabSz="495300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3000">
                <a:solidFill>
                  <a:srgbClr val="747676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	• Scalability → Same playbook can be reused across multiple environments/regions.</a:t>
            </a:r>
          </a:p>
          <a:p>
            <a:pPr marL="0" indent="0" algn="r" defTabSz="495300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3000">
                <a:solidFill>
                  <a:srgbClr val="747676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  <a:p>
            <a:pPr marL="0" indent="0" algn="r" defTabSz="495300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3000">
                <a:solidFill>
                  <a:srgbClr val="747676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	• Comprehensive Coverage → OS + Kubernetes + DB + Network + Application health in one run.</a:t>
            </a:r>
          </a:p>
        </p:txBody>
      </p:sp>
      <p:sp>
        <p:nvSpPr>
          <p:cNvPr id="175" name="Rectangle"/>
          <p:cNvSpPr txBox="1"/>
          <p:nvPr/>
        </p:nvSpPr>
        <p:spPr>
          <a:xfrm>
            <a:off x="506469" y="2425751"/>
            <a:ext cx="15631077" cy="11053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4000"/>
            </a:pPr>
          </a:p>
        </p:txBody>
      </p:sp>
      <p:pic>
        <p:nvPicPr>
          <p:cNvPr id="17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469" y="2425751"/>
            <a:ext cx="4198203" cy="431646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ME playbook:"/>
          <p:cNvSpPr txBox="1"/>
          <p:nvPr/>
        </p:nvSpPr>
        <p:spPr>
          <a:xfrm>
            <a:off x="506469" y="889002"/>
            <a:ext cx="1326863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spcBef>
                <a:spcPts val="3100"/>
              </a:spcBef>
              <a:defRPr cap="all" sz="7200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ME playbook:</a:t>
            </a:r>
          </a:p>
        </p:txBody>
      </p:sp>
      <p:sp>
        <p:nvSpPr>
          <p:cNvPr id="178" name="• Legacy ME &amp; SM bash scripts had hardcoded variables (region, location, namespace) → static &amp; non-portable…"/>
          <p:cNvSpPr txBox="1"/>
          <p:nvPr/>
        </p:nvSpPr>
        <p:spPr>
          <a:xfrm>
            <a:off x="4904802" y="2438949"/>
            <a:ext cx="11608834" cy="4964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04495">
              <a:lnSpc>
                <a:spcPct val="70000"/>
              </a:lnSpc>
              <a:spcBef>
                <a:spcPts val="0"/>
              </a:spcBef>
              <a:defRPr sz="2450">
                <a:solidFill>
                  <a:srgbClr val="747676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• Legacy ME &amp; SM bash scripts had hardcoded variables (region, location, namespace) → static &amp; non-portable</a:t>
            </a:r>
          </a:p>
          <a:p>
            <a:pPr defTabSz="404495">
              <a:lnSpc>
                <a:spcPct val="70000"/>
              </a:lnSpc>
              <a:spcBef>
                <a:spcPts val="0"/>
              </a:spcBef>
              <a:defRPr sz="2450">
                <a:solidFill>
                  <a:srgbClr val="747676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	</a:t>
            </a:r>
          </a:p>
          <a:p>
            <a:pPr defTabSz="404495">
              <a:lnSpc>
                <a:spcPct val="70000"/>
              </a:lnSpc>
              <a:spcBef>
                <a:spcPts val="0"/>
              </a:spcBef>
              <a:defRPr sz="2450">
                <a:solidFill>
                  <a:srgbClr val="747676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• Scripts collected Kubernetes pods, namespaces, Postgres DB status, etc., but were difficult to reuse across regions</a:t>
            </a:r>
          </a:p>
          <a:p>
            <a:pPr defTabSz="404495">
              <a:lnSpc>
                <a:spcPct val="70000"/>
              </a:lnSpc>
              <a:spcBef>
                <a:spcPts val="0"/>
              </a:spcBef>
              <a:defRPr sz="2450">
                <a:solidFill>
                  <a:srgbClr val="747676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  <a:p>
            <a:pPr defTabSz="404495">
              <a:lnSpc>
                <a:spcPct val="70000"/>
              </a:lnSpc>
              <a:spcBef>
                <a:spcPts val="0"/>
              </a:spcBef>
              <a:defRPr sz="2450">
                <a:solidFill>
                  <a:srgbClr val="747676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	</a:t>
            </a:r>
          </a:p>
          <a:p>
            <a:pPr defTabSz="404495">
              <a:lnSpc>
                <a:spcPct val="70000"/>
              </a:lnSpc>
              <a:spcBef>
                <a:spcPts val="0"/>
              </a:spcBef>
              <a:defRPr sz="2450">
                <a:solidFill>
                  <a:srgbClr val="747676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• Bash execution was sequential &amp; slow → ~1 hour for just 5 servers</a:t>
            </a:r>
          </a:p>
          <a:p>
            <a:pPr defTabSz="404495">
              <a:lnSpc>
                <a:spcPct val="70000"/>
              </a:lnSpc>
              <a:spcBef>
                <a:spcPts val="0"/>
              </a:spcBef>
              <a:defRPr sz="2450">
                <a:solidFill>
                  <a:srgbClr val="747676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  <a:p>
            <a:pPr defTabSz="404495">
              <a:lnSpc>
                <a:spcPct val="70000"/>
              </a:lnSpc>
              <a:spcBef>
                <a:spcPts val="0"/>
              </a:spcBef>
              <a:defRPr sz="2450">
                <a:solidFill>
                  <a:srgbClr val="747676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	• Manual execution required:</a:t>
            </a:r>
          </a:p>
          <a:p>
            <a:pPr defTabSz="404495">
              <a:lnSpc>
                <a:spcPct val="70000"/>
              </a:lnSpc>
              <a:spcBef>
                <a:spcPts val="0"/>
              </a:spcBef>
              <a:defRPr sz="2450">
                <a:solidFill>
                  <a:srgbClr val="747676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  <a:p>
            <a:pPr defTabSz="404495">
              <a:lnSpc>
                <a:spcPct val="70000"/>
              </a:lnSpc>
              <a:spcBef>
                <a:spcPts val="0"/>
              </a:spcBef>
              <a:defRPr sz="2450">
                <a:solidFill>
                  <a:srgbClr val="747676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	• Logging into servers &amp; navigating directories</a:t>
            </a:r>
          </a:p>
          <a:p>
            <a:pPr defTabSz="404495">
              <a:lnSpc>
                <a:spcPct val="70000"/>
              </a:lnSpc>
              <a:spcBef>
                <a:spcPts val="0"/>
              </a:spcBef>
              <a:defRPr sz="2450">
                <a:solidFill>
                  <a:srgbClr val="747676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  <a:p>
            <a:pPr defTabSz="404495">
              <a:lnSpc>
                <a:spcPct val="70000"/>
              </a:lnSpc>
              <a:spcBef>
                <a:spcPts val="0"/>
              </a:spcBef>
              <a:defRPr sz="2450">
                <a:solidFill>
                  <a:srgbClr val="747676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	• Running 20+ kubectl commands with flags/names</a:t>
            </a:r>
          </a:p>
          <a:p>
            <a:pPr defTabSz="404495">
              <a:lnSpc>
                <a:spcPct val="70000"/>
              </a:lnSpc>
              <a:spcBef>
                <a:spcPts val="0"/>
              </a:spcBef>
              <a:defRPr sz="2450">
                <a:solidFill>
                  <a:srgbClr val="747676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  <a:p>
            <a:pPr defTabSz="404495">
              <a:lnSpc>
                <a:spcPct val="70000"/>
              </a:lnSpc>
              <a:spcBef>
                <a:spcPts val="0"/>
              </a:spcBef>
              <a:defRPr sz="2450">
                <a:solidFill>
                  <a:srgbClr val="747676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	• Cross-referencing data manually → error-prone, inconsistent</a:t>
            </a:r>
          </a:p>
        </p:txBody>
      </p:sp>
      <p:sp>
        <p:nvSpPr>
          <p:cNvPr id="179" name="Line"/>
          <p:cNvSpPr/>
          <p:nvPr/>
        </p:nvSpPr>
        <p:spPr>
          <a:xfrm flipV="1">
            <a:off x="763968" y="7620000"/>
            <a:ext cx="15388158" cy="1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8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6062" y="7952127"/>
            <a:ext cx="4230387" cy="398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• Built a new dynamic playbook from scratch (removed hardcoded variables)…"/>
          <p:cNvSpPr txBox="1"/>
          <p:nvPr/>
        </p:nvSpPr>
        <p:spPr>
          <a:xfrm>
            <a:off x="5113408" y="7937499"/>
            <a:ext cx="11191621" cy="5691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676909">
              <a:lnSpc>
                <a:spcPct val="70000"/>
              </a:lnSpc>
              <a:spcBef>
                <a:spcPts val="0"/>
              </a:spcBef>
              <a:defRPr sz="4100">
                <a:solidFill>
                  <a:srgbClr val="747676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3280">
                <a:latin typeface="Graphik Light"/>
                <a:ea typeface="Graphik Light"/>
                <a:cs typeface="Graphik Light"/>
                <a:sym typeface="Graphik Light"/>
              </a:rPr>
              <a:t>• Built a new dynamic playbook from scratch (removed hardcoded variables)</a:t>
            </a:r>
            <a:endParaRPr sz="3280">
              <a:latin typeface="Graphik Light"/>
              <a:ea typeface="Graphik Light"/>
              <a:cs typeface="Graphik Light"/>
              <a:sym typeface="Graphik Light"/>
            </a:endParaRPr>
          </a:p>
          <a:p>
            <a:pPr defTabSz="676909">
              <a:lnSpc>
                <a:spcPct val="70000"/>
              </a:lnSpc>
              <a:spcBef>
                <a:spcPts val="0"/>
              </a:spcBef>
              <a:defRPr sz="3280">
                <a:solidFill>
                  <a:srgbClr val="747676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• Automated Pod &amp; Namespace Checks → captures namespaces &amp; container names</a:t>
            </a:r>
          </a:p>
          <a:p>
            <a:pPr defTabSz="676909">
              <a:lnSpc>
                <a:spcPct val="70000"/>
              </a:lnSpc>
              <a:spcBef>
                <a:spcPts val="0"/>
              </a:spcBef>
              <a:defRPr sz="3280">
                <a:solidFill>
                  <a:srgbClr val="747676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• Integrated Resource Status Checks → pods readiness, Virtual IP instances</a:t>
            </a:r>
          </a:p>
          <a:p>
            <a:pPr defTabSz="676909">
              <a:lnSpc>
                <a:spcPct val="70000"/>
              </a:lnSpc>
              <a:spcBef>
                <a:spcPts val="0"/>
              </a:spcBef>
              <a:defRPr sz="3280">
                <a:solidFill>
                  <a:srgbClr val="747676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• Added Network &amp; Database Checks → Diameter peers/routes, Aerospike &amp; Postgres DB pods</a:t>
            </a:r>
          </a:p>
          <a:p>
            <a:pPr defTabSz="676909">
              <a:lnSpc>
                <a:spcPct val="70000"/>
              </a:lnSpc>
              <a:spcBef>
                <a:spcPts val="0"/>
              </a:spcBef>
              <a:defRPr sz="3280">
                <a:solidFill>
                  <a:srgbClr val="747676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• Automated Configuration &amp; Feature Checks → system preferences, NRF status, Helm charts (ISTIO &amp; ZTS)</a:t>
            </a:r>
          </a:p>
          <a:p>
            <a:pPr defTabSz="676909">
              <a:lnSpc>
                <a:spcPct val="70000"/>
              </a:lnSpc>
              <a:spcBef>
                <a:spcPts val="0"/>
              </a:spcBef>
              <a:defRPr sz="3280">
                <a:solidFill>
                  <a:srgbClr val="747676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• Event &amp; Alarm Monitoring → retrieves Kubernetes events, active alarms (with severity, alarm ID, component name)</a:t>
            </a:r>
          </a:p>
          <a:p>
            <a:pPr defTabSz="676909">
              <a:lnSpc>
                <a:spcPct val="70000"/>
              </a:lnSpc>
              <a:spcBef>
                <a:spcPts val="0"/>
              </a:spcBef>
              <a:defRPr sz="3280">
                <a:solidFill>
                  <a:srgbClr val="747676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• Reporting Enhancement → captures date/time for logs &amp; health reports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5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5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